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image" Target="../media/image5.wmf"/></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image" Target="../media/image10.wmf"/><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rcRect l="22556" r="17037"/>
          <a:stretch>
            <a:fillRect/>
          </a:stretch>
        </p:blipFill>
        <p:spPr>
          <a:xfrm>
            <a:off x="0" y="0"/>
            <a:ext cx="7249795" cy="6858000"/>
          </a:xfrm>
          <a:prstGeom prst="rect">
            <a:avLst/>
          </a:prstGeom>
        </p:spPr>
      </p:pic>
      <p:sp>
        <p:nvSpPr>
          <p:cNvPr id="6" name="文本框 5"/>
          <p:cNvSpPr txBox="1"/>
          <p:nvPr/>
        </p:nvSpPr>
        <p:spPr>
          <a:xfrm>
            <a:off x="7367270" y="1416685"/>
            <a:ext cx="4654550" cy="2553335"/>
          </a:xfrm>
          <a:prstGeom prst="rect">
            <a:avLst/>
          </a:prstGeom>
          <a:noFill/>
        </p:spPr>
        <p:txBody>
          <a:bodyPr wrap="square" rtlCol="0">
            <a:spAutoFit/>
          </a:bodyPr>
          <a:p>
            <a:pPr algn="ctr"/>
            <a:r>
              <a:rPr lang="en-US" altLang="zh-CN" sz="3200" b="1">
                <a:latin typeface="Times New Roman" panose="02020603050405020304" charset="0"/>
                <a:cs typeface="Times New Roman" panose="02020603050405020304" charset="0"/>
              </a:rPr>
              <a:t>Reducing Costs - The Path of Optimization for Chain of Thought Reasoning via Sparse Attention Mechanism</a:t>
            </a:r>
            <a:endParaRPr lang="en-US" altLang="zh-CN" sz="3200" b="1">
              <a:latin typeface="Times New Roman" panose="02020603050405020304" charset="0"/>
              <a:cs typeface="Times New Roman" panose="02020603050405020304" charset="0"/>
            </a:endParaRPr>
          </a:p>
        </p:txBody>
      </p:sp>
      <p:sp>
        <p:nvSpPr>
          <p:cNvPr id="7" name="文本框 6"/>
          <p:cNvSpPr txBox="1"/>
          <p:nvPr/>
        </p:nvSpPr>
        <p:spPr>
          <a:xfrm>
            <a:off x="7896225" y="4419600"/>
            <a:ext cx="3642360" cy="1388745"/>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Libo Wang</a:t>
            </a:r>
            <a:endParaRPr lang="en-US" altLang="zh-CN" sz="2400">
              <a:latin typeface="Times New Roman" panose="02020603050405020304" charset="0"/>
              <a:cs typeface="Times New Roman" panose="02020603050405020304" charset="0"/>
            </a:endParaRPr>
          </a:p>
          <a:p>
            <a:pPr algn="ctr"/>
            <a:r>
              <a:rPr lang="en-US" altLang="zh-CN" sz="2000">
                <a:latin typeface="Times New Roman" panose="02020603050405020304" charset="0"/>
                <a:cs typeface="Times New Roman" panose="02020603050405020304" charset="0"/>
              </a:rPr>
              <a:t>free.euqality.anyone@gmail.com</a:t>
            </a:r>
            <a:endParaRPr lang="en-US" altLang="zh-CN" sz="2000">
              <a:latin typeface="Times New Roman" panose="02020603050405020304" charset="0"/>
              <a:cs typeface="Times New Roman" panose="02020603050405020304" charset="0"/>
            </a:endParaRPr>
          </a:p>
          <a:p>
            <a:pPr algn="ctr"/>
            <a:r>
              <a:rPr lang="en-US" altLang="zh-CN" sz="2000">
                <a:latin typeface="Times New Roman" panose="02020603050405020304" charset="0"/>
                <a:cs typeface="Times New Roman" panose="02020603050405020304" charset="0"/>
              </a:rPr>
              <a:t>Nicolaus Copernicus University</a:t>
            </a:r>
            <a:endParaRPr lang="en-US" altLang="zh-CN" sz="2000">
              <a:latin typeface="Times New Roman" panose="02020603050405020304" charset="0"/>
              <a:cs typeface="Times New Roman" panose="02020603050405020304" charset="0"/>
            </a:endParaRPr>
          </a:p>
          <a:p>
            <a:pPr algn="ctr"/>
            <a:r>
              <a:rPr lang="en-US" altLang="zh-CN" sz="2000">
                <a:latin typeface="Times New Roman" panose="02020603050405020304" charset="0"/>
                <a:cs typeface="Times New Roman" panose="02020603050405020304" charset="0"/>
              </a:rPr>
              <a:t>UCSI University</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9705" y="331470"/>
            <a:ext cx="1769745" cy="460375"/>
          </a:xfrm>
          <a:prstGeom prst="rect">
            <a:avLst/>
          </a:prstGeom>
          <a:noFill/>
        </p:spPr>
        <p:txBody>
          <a:bodyPr wrap="square" rtlCol="0">
            <a:spAutoFit/>
          </a:bodyPr>
          <a:p>
            <a:pPr lvl="0" algn="l">
              <a:buClrTx/>
              <a:buSzTx/>
              <a:buFontTx/>
            </a:pPr>
            <a:r>
              <a:rPr lang="en-US" altLang="zh-CN" sz="2400" b="1">
                <a:latin typeface="Times New Roman" panose="02020603050405020304" charset="0"/>
                <a:cs typeface="Times New Roman" panose="02020603050405020304" charset="0"/>
                <a:sym typeface="+mn-ea"/>
              </a:rPr>
              <a:t>Limitations</a:t>
            </a:r>
            <a:endParaRPr lang="en-US" altLang="zh-CN" sz="2400" b="1">
              <a:latin typeface="Times New Roman" panose="02020603050405020304" charset="0"/>
              <a:cs typeface="Times New Roman" panose="02020603050405020304" charset="0"/>
              <a:sym typeface="+mn-ea"/>
            </a:endParaRPr>
          </a:p>
        </p:txBody>
      </p:sp>
      <p:sp>
        <p:nvSpPr>
          <p:cNvPr id="5" name="文本框 4"/>
          <p:cNvSpPr txBox="1"/>
          <p:nvPr/>
        </p:nvSpPr>
        <p:spPr>
          <a:xfrm>
            <a:off x="180340" y="921385"/>
            <a:ext cx="11650345" cy="1062990"/>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Currently, OpenAI updates the knowledge base until December 2023, GiantRabbit is trained on GPT-4Turbo. This causes certain interference to the experimental results because it is different from the o1 Preview configuration. </a:t>
            </a:r>
            <a:endParaRPr lang="en-US" altLang="zh-CN">
              <a:latin typeface="Times New Roman" panose="02020603050405020304" charset="0"/>
              <a:cs typeface="Times New Roman" panose="02020603050405020304" charset="0"/>
            </a:endParaRPr>
          </a:p>
          <a:p>
            <a:pPr indent="0" fontAlgn="auto">
              <a:lnSpc>
                <a:spcPts val="1100"/>
              </a:lnSpc>
              <a:buFont typeface="Arial" panose="020B0604020202020204" pitchFamily="34" charset="0"/>
              <a:buNone/>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Owing to using commercial language models may cause reasoning time to be affected by API latency and network traffic. </a:t>
            </a:r>
            <a:endParaRPr lang="en-US" altLang="zh-CN">
              <a:latin typeface="Times New Roman" panose="02020603050405020304" charset="0"/>
              <a:cs typeface="Times New Roman" panose="02020603050405020304" charset="0"/>
            </a:endParaRPr>
          </a:p>
        </p:txBody>
      </p:sp>
      <p:sp>
        <p:nvSpPr>
          <p:cNvPr id="6" name="文本框 5"/>
          <p:cNvSpPr txBox="1"/>
          <p:nvPr/>
        </p:nvSpPr>
        <p:spPr>
          <a:xfrm>
            <a:off x="196215" y="2330450"/>
            <a:ext cx="4064000" cy="368300"/>
          </a:xfrm>
          <a:prstGeom prst="rect">
            <a:avLst/>
          </a:prstGeom>
          <a:noFill/>
        </p:spPr>
        <p:txBody>
          <a:bodyPr wrap="square" rtlCol="0">
            <a:spAutoFit/>
          </a:bodyPr>
          <a:p>
            <a:pPr lvl="0" algn="l">
              <a:buClrTx/>
              <a:buSzTx/>
              <a:buFontTx/>
            </a:pPr>
            <a:r>
              <a:rPr lang="en-US" altLang="zh-CN" sz="2400" b="1">
                <a:latin typeface="Times New Roman" panose="02020603050405020304" charset="0"/>
                <a:cs typeface="Times New Roman" panose="02020603050405020304" charset="0"/>
                <a:sym typeface="+mn-ea"/>
              </a:rPr>
              <a:t>Conclusions</a:t>
            </a:r>
            <a:endParaRPr lang="en-US" altLang="zh-CN" sz="2400" b="1">
              <a:latin typeface="Times New Roman" panose="02020603050405020304" charset="0"/>
              <a:cs typeface="Times New Roman" panose="02020603050405020304" charset="0"/>
              <a:sym typeface="+mn-ea"/>
            </a:endParaRPr>
          </a:p>
        </p:txBody>
      </p:sp>
      <p:sp>
        <p:nvSpPr>
          <p:cNvPr id="7" name="文本框 6"/>
          <p:cNvSpPr txBox="1"/>
          <p:nvPr/>
        </p:nvSpPr>
        <p:spPr>
          <a:xfrm>
            <a:off x="327025" y="2920365"/>
            <a:ext cx="11503660" cy="1753235"/>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   This research's encoder-decoder transformer architecture based on the sparse attention mechanism shows excellent performance in chain of thought reasoning. The researcher compared the performance of GiantRabbit and o1 Preview on the MIT OpenCourseWare linear algebra test questions. The results showed that GiantRabbit has a significant advantage in inference time and number of inference steps, although there is a slight trade-off in accuracy. Experimental results prove that the sparse attention mechanism effectively reduces the cost of chain of thought reasoning, providing experience for training LLMs combined with sparse attention in the future.</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3329940" y="2665730"/>
            <a:ext cx="5761990" cy="1198880"/>
          </a:xfrm>
          <a:prstGeom prst="rect">
            <a:avLst/>
          </a:prstGeom>
          <a:noFill/>
          <a:ln>
            <a:noFill/>
          </a:ln>
        </p:spPr>
        <p:txBody>
          <a:bodyPr wrap="none" rtlCol="0" anchor="t">
            <a:spAutoFit/>
          </a:bodyPr>
          <a:p>
            <a:pPr algn="ctr"/>
            <a:r>
              <a:rPr lang="en-US" altLang="zh-CN" sz="7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THANK YOU</a:t>
            </a:r>
            <a:endParaRPr lang="en-US" altLang="zh-CN" sz="7200" b="1">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80340" y="183515"/>
            <a:ext cx="1558925" cy="400685"/>
          </a:xfrm>
          <a:prstGeom prst="rect">
            <a:avLst/>
          </a:prstGeom>
          <a:noFill/>
        </p:spPr>
        <p:txBody>
          <a:bodyPr wrap="square" rtlCol="0">
            <a:noAutofit/>
          </a:bodyPr>
          <a:p>
            <a:r>
              <a:rPr lang="en-US" altLang="zh-CN" sz="2400" b="1">
                <a:latin typeface="Times New Roman" panose="02020603050405020304" charset="0"/>
                <a:cs typeface="Times New Roman" panose="02020603050405020304" charset="0"/>
              </a:rPr>
              <a:t>Abstract</a:t>
            </a:r>
            <a:endParaRPr lang="en-US" altLang="zh-CN" sz="2400" b="1">
              <a:latin typeface="Times New Roman" panose="02020603050405020304" charset="0"/>
              <a:cs typeface="Times New Roman" panose="02020603050405020304" charset="0"/>
            </a:endParaRPr>
          </a:p>
        </p:txBody>
      </p:sp>
      <p:pic>
        <p:nvPicPr>
          <p:cNvPr id="5" name="图片 1" descr="Model_01(3)"/>
          <p:cNvPicPr>
            <a:picLocks noChangeAspect="1"/>
          </p:cNvPicPr>
          <p:nvPr/>
        </p:nvPicPr>
        <p:blipFill>
          <a:blip r:embed="rId1"/>
          <a:stretch>
            <a:fillRect/>
          </a:stretch>
        </p:blipFill>
        <p:spPr>
          <a:xfrm>
            <a:off x="1005205" y="584200"/>
            <a:ext cx="10181590" cy="5727700"/>
          </a:xfrm>
          <a:prstGeom prst="rect">
            <a:avLst/>
          </a:prstGeom>
        </p:spPr>
      </p:pic>
      <p:sp>
        <p:nvSpPr>
          <p:cNvPr id="7" name="文本框 6"/>
          <p:cNvSpPr txBox="1"/>
          <p:nvPr/>
        </p:nvSpPr>
        <p:spPr>
          <a:xfrm>
            <a:off x="578485" y="6311900"/>
            <a:ext cx="1121664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Figure 1 - An Innovative Transformer Architecture that Integrates Sparse Attention Mechanisms with Chain of Thought</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702935" y="474980"/>
            <a:ext cx="6233160" cy="5908040"/>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In order to address the chain of thought in the large language model inference cost surge, this research proposes to use a sparse attention mechanism that only focuses on a few relevant tokens. </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This research constructed a new attention mechanism and used GiantRabbit trained with custom GPTs as an experimental tool.</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 The experiment tested and compared the reasoning time, correctness score and chain of thought length of this model and o1 Preview in solving the linear algebra test questions of MIT OpenCourseWare. </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The results show that GiantRabbit's reasoning time and chain of thought length are significantly lower than o1 Preview. It verifies the feasibility of sparse attention mechanism for optimizing chain of thought reasoning. </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Detailed architectural details and experimental process have been uploaded to Github, the link is:https://github.com/brucewang123456789/GeniusTrail.git.</a:t>
            </a:r>
            <a:endParaRPr lang="en-US" altLang="zh-CN">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449580" y="913130"/>
            <a:ext cx="4849495" cy="48494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29550" y="890270"/>
            <a:ext cx="4170045" cy="5077460"/>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The key to addressing the surge in reasoning cost caused by CoT lies in the computational complexity of the prune self-attention mechanism when dealing with long sequences (Jin et al., 2024). </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Since each token needs to be computationally related to all other tokens in the sequence, O(n</a:t>
            </a:r>
            <a:r>
              <a:rPr lang="en-US" altLang="en-US">
                <a:latin typeface="Times New Roman" panose="02020603050405020304" charset="0"/>
                <a:cs typeface="Times New Roman" panose="02020603050405020304" charset="0"/>
              </a:rPr>
              <a:t>²</a:t>
            </a:r>
            <a:r>
              <a:rPr lang="en-US" altLang="zh-CN">
                <a:latin typeface="Times New Roman" panose="02020603050405020304" charset="0"/>
                <a:cs typeface="Times New Roman" panose="02020603050405020304" charset="0"/>
              </a:rPr>
              <a:t>) is used for computational complexity (Condevaux &amp; Harispe, 2023). </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This means that when the sequence length increases, the computation will grow at the rate of quadrature. It will grow at the rate of quadratic of n, which generates more tokens (Xiong et al., 2021; Zheng et al., 2024). </a:t>
            </a:r>
            <a:endParaRPr lang="en-US" altLang="zh-CN">
              <a:latin typeface="Times New Roman" panose="02020603050405020304" charset="0"/>
              <a:cs typeface="Times New Roman" panose="02020603050405020304" charset="0"/>
            </a:endParaRPr>
          </a:p>
        </p:txBody>
      </p:sp>
      <p:pic>
        <p:nvPicPr>
          <p:cNvPr id="6" name="图片 3" descr="IMG_256"/>
          <p:cNvPicPr>
            <a:picLocks noChangeAspect="1"/>
          </p:cNvPicPr>
          <p:nvPr/>
        </p:nvPicPr>
        <p:blipFill>
          <a:blip r:embed="rId1"/>
          <a:srcRect l="1687" r="1531"/>
          <a:stretch>
            <a:fillRect/>
          </a:stretch>
        </p:blipFill>
        <p:spPr>
          <a:xfrm>
            <a:off x="169545" y="1414780"/>
            <a:ext cx="7461250" cy="3758565"/>
          </a:xfrm>
          <a:prstGeom prst="rect">
            <a:avLst/>
          </a:prstGeom>
          <a:noFill/>
          <a:ln w="9525">
            <a:noFill/>
          </a:ln>
        </p:spPr>
      </p:pic>
      <p:sp>
        <p:nvSpPr>
          <p:cNvPr id="5" name="文本框 4"/>
          <p:cNvSpPr txBox="1"/>
          <p:nvPr/>
        </p:nvSpPr>
        <p:spPr>
          <a:xfrm>
            <a:off x="260350" y="229235"/>
            <a:ext cx="4064000" cy="460375"/>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rPr>
              <a:t>Background</a:t>
            </a:r>
            <a:endParaRPr lang="en-US" altLang="zh-CN" sz="2400" b="1">
              <a:latin typeface="Times New Roman" panose="02020603050405020304" charset="0"/>
              <a:cs typeface="Times New Roman" panose="02020603050405020304" charset="0"/>
            </a:endParaRPr>
          </a:p>
        </p:txBody>
      </p:sp>
      <p:sp>
        <p:nvSpPr>
          <p:cNvPr id="8" name="文本框 7"/>
          <p:cNvSpPr txBox="1"/>
          <p:nvPr/>
        </p:nvSpPr>
        <p:spPr>
          <a:xfrm>
            <a:off x="260350" y="5263515"/>
            <a:ext cx="7371080" cy="829945"/>
          </a:xfrm>
          <a:prstGeom prst="rect">
            <a:avLst/>
          </a:prstGeom>
        </p:spPr>
        <p:txBody>
          <a:bodyPr wrap="square">
            <a:spAutoFit/>
          </a:bodyPr>
          <a:p>
            <a:pPr marL="0" indent="0" defTabSz="266700" eaLnBrk="0" fontAlgn="base">
              <a:spcBef>
                <a:spcPct val="0"/>
              </a:spcBef>
              <a:spcAft>
                <a:spcPct val="0"/>
              </a:spcAft>
            </a:pPr>
            <a:r>
              <a:rPr lang="en-US" altLang="zh-CN" sz="1600">
                <a:solidFill>
                  <a:srgbClr val="000000"/>
                </a:solidFill>
                <a:latin typeface="Times New Roman" panose="02020603050405020304"/>
                <a:ea typeface="宋体" panose="02010600030101010101" pitchFamily="2" charset="-122"/>
              </a:rPr>
              <a:t>Figure 2 - Chain of thought prompting enables large language models to tackle complex arithmetic, commonsense, and symbolic reasoning tasks. Chain-of-thought reasoning processes are highlighted (Adapted from Wei et al., 2022).</a:t>
            </a:r>
            <a:endParaRPr lang="en-US" altLang="zh-CN" sz="1600">
              <a:solidFill>
                <a:srgbClr val="000000"/>
              </a:solidFill>
              <a:latin typeface="Times New Roman" panose="02020603050405020304"/>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48590" y="687705"/>
            <a:ext cx="4108450" cy="488315"/>
          </a:xfrm>
          <a:prstGeom prst="rect">
            <a:avLst/>
          </a:prstGeom>
          <a:noFill/>
        </p:spPr>
        <p:txBody>
          <a:bodyPr wrap="square" rtlCol="0">
            <a:noAutofit/>
          </a:bodyPr>
          <a:p>
            <a:pPr lvl="0" algn="l">
              <a:buClrTx/>
              <a:buSzTx/>
              <a:buFontTx/>
            </a:pPr>
            <a:r>
              <a:rPr lang="en-US" altLang="zh-CN" sz="2400" b="1">
                <a:latin typeface="Times New Roman" panose="02020603050405020304" charset="0"/>
                <a:cs typeface="Times New Roman" panose="02020603050405020304" charset="0"/>
                <a:sym typeface="+mn-ea"/>
              </a:rPr>
              <a:t>Sparse Attention Mechanism</a:t>
            </a:r>
            <a:endParaRPr lang="en-US" altLang="zh-CN" sz="2400" b="1">
              <a:latin typeface="Times New Roman" panose="02020603050405020304" charset="0"/>
              <a:cs typeface="Times New Roman" panose="02020603050405020304" charset="0"/>
              <a:sym typeface="+mn-ea"/>
            </a:endParaRPr>
          </a:p>
        </p:txBody>
      </p:sp>
      <p:sp>
        <p:nvSpPr>
          <p:cNvPr id="5" name="文本框 4"/>
          <p:cNvSpPr txBox="1"/>
          <p:nvPr/>
        </p:nvSpPr>
        <p:spPr>
          <a:xfrm>
            <a:off x="148590" y="1176020"/>
            <a:ext cx="11835130" cy="922020"/>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Biological Inspiration: Emulates sparse coding in the human visual cortex for efficient data extraction (Zheng et al., 2023).</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Efficiency: Reduces attention complexity by focusing on highly relevant lexemes (Frantar &amp; Alistarh, 2023).</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Graph Theory Basis: Leverages graph theory to optimize information transfer and computational efficiency (Li et al., 2023).</a:t>
            </a:r>
            <a:endParaRPr lang="en-US" altLang="zh-CN">
              <a:latin typeface="Times New Roman" panose="02020603050405020304" charset="0"/>
              <a:cs typeface="Times New Roman" panose="02020603050405020304" charset="0"/>
            </a:endParaRPr>
          </a:p>
        </p:txBody>
      </p:sp>
      <p:sp>
        <p:nvSpPr>
          <p:cNvPr id="9" name="文本框 8"/>
          <p:cNvSpPr txBox="1"/>
          <p:nvPr/>
        </p:nvSpPr>
        <p:spPr>
          <a:xfrm>
            <a:off x="149225" y="2681605"/>
            <a:ext cx="4620260" cy="368300"/>
          </a:xfrm>
          <a:prstGeom prst="rect">
            <a:avLst/>
          </a:prstGeom>
          <a:noFill/>
        </p:spPr>
        <p:txBody>
          <a:bodyPr wrap="square" rtlCol="0">
            <a:noAutofit/>
          </a:bodyPr>
          <a:p>
            <a:pPr lvl="0" algn="l">
              <a:buClrTx/>
              <a:buSzTx/>
              <a:buFontTx/>
            </a:pPr>
            <a:r>
              <a:rPr lang="en-US" altLang="zh-CN" sz="2400" b="1">
                <a:latin typeface="Times New Roman" panose="02020603050405020304" charset="0"/>
                <a:cs typeface="Times New Roman" panose="02020603050405020304" charset="0"/>
                <a:sym typeface="+mn-ea"/>
              </a:rPr>
              <a:t>Sparse Transformer Architecture</a:t>
            </a:r>
            <a:endParaRPr lang="en-US" altLang="zh-CN" sz="2400" b="1">
              <a:latin typeface="Times New Roman" panose="02020603050405020304" charset="0"/>
              <a:cs typeface="Times New Roman" panose="02020603050405020304" charset="0"/>
              <a:sym typeface="+mn-ea"/>
            </a:endParaRPr>
          </a:p>
        </p:txBody>
      </p:sp>
      <p:sp>
        <p:nvSpPr>
          <p:cNvPr id="10" name="文本框 9"/>
          <p:cNvSpPr txBox="1"/>
          <p:nvPr/>
        </p:nvSpPr>
        <p:spPr>
          <a:xfrm>
            <a:off x="148590" y="3187065"/>
            <a:ext cx="11835765" cy="2030095"/>
          </a:xfrm>
          <a:prstGeom prst="rect">
            <a:avLst/>
          </a:prstGeom>
          <a:noFill/>
        </p:spPr>
        <p:txBody>
          <a:bodyPr wrap="square" rtlCol="0">
            <a:spAutoFit/>
          </a:bodyPr>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Sparse Embedding: Transforms tokens into sparse vectors to reduce dimensionality.</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Stabilization: Add &amp; norm layer ensures gradient stability during training (Vaswani, 2017).</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CoT Module: Breaks complex reasoning into smaller logical steps (Khot et al., 2022).</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Sparse Self-Attention: Focuses on prior outputs to enhance reasoning efficiency.</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Sparse Cross Attention: Targets relevant coding-layer outputs with optimized weights.</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Sparsemax Activation: Allocates zero weights to irrelevant tokens for precise outputs (Martins &amp; Astudillo, 2016).</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Final Output: Linear transformation preserves sparsity features in results.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44475" y="382270"/>
            <a:ext cx="3096895" cy="444500"/>
          </a:xfrm>
          <a:prstGeom prst="rect">
            <a:avLst/>
          </a:prstGeom>
          <a:noFill/>
        </p:spPr>
        <p:txBody>
          <a:bodyPr wrap="square" rtlCol="0">
            <a:noAutofit/>
          </a:bodyPr>
          <a:p>
            <a:pPr lvl="0" algn="l">
              <a:buClrTx/>
              <a:buSzTx/>
              <a:buFontTx/>
            </a:pPr>
            <a:r>
              <a:rPr lang="en-US" altLang="zh-CN" sz="2400" b="1">
                <a:latin typeface="Times New Roman" panose="02020603050405020304" charset="0"/>
                <a:cs typeface="Times New Roman" panose="02020603050405020304" charset="0"/>
                <a:sym typeface="+mn-ea"/>
              </a:rPr>
              <a:t>Proposed Algorithms</a:t>
            </a:r>
            <a:endParaRPr lang="en-US" altLang="zh-CN" sz="2400" b="1">
              <a:latin typeface="Times New Roman" panose="02020603050405020304" charset="0"/>
              <a:cs typeface="Times New Roman" panose="02020603050405020304" charset="0"/>
              <a:sym typeface="+mn-ea"/>
            </a:endParaRPr>
          </a:p>
        </p:txBody>
      </p:sp>
      <p:sp>
        <p:nvSpPr>
          <p:cNvPr id="5" name="文本框 4"/>
          <p:cNvSpPr txBox="1"/>
          <p:nvPr/>
        </p:nvSpPr>
        <p:spPr>
          <a:xfrm>
            <a:off x="244475" y="956310"/>
            <a:ext cx="4064000" cy="354965"/>
          </a:xfrm>
          <a:prstGeom prst="rect">
            <a:avLst/>
          </a:prstGeom>
          <a:noFill/>
        </p:spPr>
        <p:txBody>
          <a:bodyPr wrap="square" rtlCol="0">
            <a:noAutofit/>
          </a:bodyPr>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a:latin typeface="Times New Roman" panose="02020603050405020304" charset="0"/>
              <a:cs typeface="Times New Roman" panose="02020603050405020304" charset="0"/>
            </a:endParaRPr>
          </a:p>
        </p:txBody>
      </p:sp>
      <p:sp>
        <p:nvSpPr>
          <p:cNvPr id="6" name="文本框 5"/>
          <p:cNvSpPr txBox="1"/>
          <p:nvPr/>
        </p:nvSpPr>
        <p:spPr>
          <a:xfrm>
            <a:off x="244475" y="1462088"/>
            <a:ext cx="5080000" cy="878840"/>
          </a:xfrm>
          <a:prstGeom prst="rect">
            <a:avLst/>
          </a:prstGeom>
        </p:spPr>
        <p:txBody>
          <a:bodyPr>
            <a:spAutoFit/>
          </a:bodyPr>
          <a:p>
            <a:pPr marL="285750" indent="-285750" defTabSz="266700" eaLnBrk="0" fontAlgn="base">
              <a:spcBef>
                <a:spcPct val="0"/>
              </a:spcBef>
              <a:spcAft>
                <a:spcPct val="0"/>
              </a:spcAft>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Sparse Embedding</a:t>
            </a:r>
            <a:endParaRPr lang="en-US" altLang="zh-CN" b="1">
              <a:solidFill>
                <a:srgbClr val="000000"/>
              </a:solidFill>
              <a:latin typeface="Times New Roman" panose="02020603050405020304" charset="0"/>
              <a:ea typeface="宋体" panose="02010600030101010101" pitchFamily="2" charset="-122"/>
              <a:cs typeface="Times New Roman" panose="02020603050405020304" charset="0"/>
            </a:endParaRPr>
          </a:p>
          <a:p>
            <a:pPr indent="0" defTabSz="266700" eaLnBrk="0" fontAlgn="base">
              <a:lnSpc>
                <a:spcPts val="1100"/>
              </a:lnSpc>
              <a:spcBef>
                <a:spcPct val="0"/>
              </a:spcBef>
              <a:spcAft>
                <a:spcPct val="0"/>
              </a:spcAft>
            </a:pPr>
            <a:endParaRPr lang="en-US" altLang="zh-CN">
              <a:solidFill>
                <a:srgbClr val="000000"/>
              </a:solidFill>
              <a:latin typeface="Times New Roman" panose="02020603050405020304" charset="0"/>
              <a:ea typeface="宋体" panose="02010600030101010101" pitchFamily="2" charset="-122"/>
              <a:cs typeface="Times New Roman" panose="02020603050405020304" charset="0"/>
            </a:endParaRPr>
          </a:p>
          <a:p>
            <a:pPr marL="0" indent="0" defTabSz="266700" eaLnBrk="0" fontAlgn="base">
              <a:spcBef>
                <a:spcPct val="0"/>
              </a:spcBef>
              <a:spcAft>
                <a:spcPct val="0"/>
              </a:spcAft>
            </a:pPr>
            <a:r>
              <a:rPr lang="en-US" altLang="zh-CN" sz="2400">
                <a:solidFill>
                  <a:srgbClr val="000000"/>
                </a:solidFill>
                <a:latin typeface="Times New Roman" panose="02020603050405020304" charset="0"/>
                <a:ea typeface="宋体" panose="02010600030101010101" pitchFamily="2" charset="-122"/>
                <a:cs typeface="Times New Roman" panose="02020603050405020304" charset="0"/>
              </a:rPr>
              <a:t>Embed (</a:t>
            </a:r>
            <a:r>
              <a:rPr lang="en-US" altLang="zh-CN" sz="2400" i="1">
                <a:solidFill>
                  <a:srgbClr val="000000"/>
                </a:solidFill>
                <a:latin typeface="Times New Roman" panose="02020603050405020304" charset="0"/>
                <a:ea typeface="宋体" panose="02010600030101010101" pitchFamily="2" charset="-122"/>
                <a:cs typeface="Times New Roman" panose="02020603050405020304" charset="0"/>
              </a:rPr>
              <a:t>x</a:t>
            </a:r>
            <a:r>
              <a:rPr lang="en-US" altLang="zh-CN" sz="2400">
                <a:solidFill>
                  <a:srgbClr val="000000"/>
                </a:solidFill>
                <a:latin typeface="Times New Roman" panose="02020603050405020304" charset="0"/>
                <a:ea typeface="宋体" panose="02010600030101010101" pitchFamily="2" charset="-122"/>
                <a:cs typeface="Times New Roman" panose="02020603050405020304" charset="0"/>
              </a:rPr>
              <a:t>) = </a:t>
            </a:r>
            <a:r>
              <a:rPr lang="en-US" altLang="zh-CN" sz="2400" i="1">
                <a:solidFill>
                  <a:srgbClr val="000000"/>
                </a:solidFill>
                <a:latin typeface="Times New Roman" panose="02020603050405020304" charset="0"/>
                <a:ea typeface="宋体" panose="02010600030101010101" pitchFamily="2" charset="-122"/>
                <a:cs typeface="Times New Roman" panose="02020603050405020304" charset="0"/>
              </a:rPr>
              <a:t>E</a:t>
            </a:r>
            <a:r>
              <a:rPr lang="en-US" altLang="zh-CN" sz="2400" i="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400" i="1">
                <a:solidFill>
                  <a:srgbClr val="000000"/>
                </a:solidFill>
                <a:latin typeface="Times New Roman" panose="02020603050405020304" charset="0"/>
                <a:ea typeface="宋体" panose="02010600030101010101" pitchFamily="2" charset="-122"/>
                <a:cs typeface="Times New Roman" panose="02020603050405020304" charset="0"/>
              </a:rPr>
              <a:t>x</a:t>
            </a:r>
            <a:r>
              <a:rPr lang="en-US" altLang="zh-CN" sz="2400" i="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40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400" i="1">
                <a:solidFill>
                  <a:srgbClr val="000000"/>
                </a:solidFill>
                <a:latin typeface="Times New Roman" panose="02020603050405020304" charset="0"/>
                <a:ea typeface="Times New Roman" panose="02020603050405020304"/>
                <a:cs typeface="Times New Roman" panose="02020603050405020304" charset="0"/>
              </a:rPr>
              <a:t>ℝ</a:t>
            </a:r>
            <a:r>
              <a:rPr lang="en-US" altLang="zh-CN" sz="2400" i="1" baseline="30000">
                <a:solidFill>
                  <a:srgbClr val="000000"/>
                </a:solidFill>
                <a:latin typeface="Times New Roman" panose="02020603050405020304" charset="0"/>
                <a:ea typeface="宋体" panose="02010600030101010101" pitchFamily="2" charset="-122"/>
                <a:cs typeface="Times New Roman" panose="02020603050405020304" charset="0"/>
              </a:rPr>
              <a:t>B×N×D</a:t>
            </a:r>
            <a:endParaRPr lang="en-US" altLang="zh-CN" i="1" baseline="30000">
              <a:solidFill>
                <a:srgbClr val="000000"/>
              </a:solidFill>
              <a:latin typeface="Times New Roman" panose="02020603050405020304" charset="0"/>
              <a:ea typeface="宋体" panose="02010600030101010101" pitchFamily="2" charset="-122"/>
              <a:cs typeface="Times New Roman" panose="02020603050405020304" charset="0"/>
            </a:endParaRPr>
          </a:p>
        </p:txBody>
      </p:sp>
      <p:pic>
        <p:nvPicPr>
          <p:cNvPr id="7" name="图片 4"/>
          <p:cNvPicPr>
            <a:picLocks noChangeAspect="1"/>
          </p:cNvPicPr>
          <p:nvPr/>
        </p:nvPicPr>
        <p:blipFill>
          <a:blip r:embed="rId1"/>
          <a:stretch>
            <a:fillRect/>
          </a:stretch>
        </p:blipFill>
        <p:spPr>
          <a:xfrm>
            <a:off x="344805" y="2915920"/>
            <a:ext cx="2896235" cy="450850"/>
          </a:xfrm>
          <a:prstGeom prst="rect">
            <a:avLst/>
          </a:prstGeom>
          <a:noFill/>
          <a:ln>
            <a:noFill/>
          </a:ln>
        </p:spPr>
      </p:pic>
      <p:sp>
        <p:nvSpPr>
          <p:cNvPr id="8" name="文本框 7"/>
          <p:cNvSpPr txBox="1"/>
          <p:nvPr/>
        </p:nvSpPr>
        <p:spPr>
          <a:xfrm>
            <a:off x="244475" y="2493010"/>
            <a:ext cx="5647055" cy="368300"/>
          </a:xfrm>
          <a:prstGeom prst="rect">
            <a:avLst/>
          </a:prstGeom>
        </p:spPr>
        <p:txBody>
          <a:bodyPr wrap="square" rtlCol="0">
            <a:spAutoFit/>
          </a:bodyPr>
          <a:p>
            <a:pPr marL="285750" lvl="0" indent="-285750" algn="l" defTabSz="266700" eaLnBrk="0" fontAlgn="base">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Sparsity Mask Design and Embedding Optimization</a:t>
            </a:r>
            <a:endParaRPr lang="en-US" altLang="zh-CN" b="1">
              <a:latin typeface="Times New Roman" panose="02020603050405020304" charset="0"/>
              <a:cs typeface="Times New Roman" panose="02020603050405020304" charset="0"/>
              <a:sym typeface="+mn-ea"/>
            </a:endParaRPr>
          </a:p>
        </p:txBody>
      </p:sp>
      <p:sp>
        <p:nvSpPr>
          <p:cNvPr id="9" name="文本框 8"/>
          <p:cNvSpPr txBox="1"/>
          <p:nvPr/>
        </p:nvSpPr>
        <p:spPr>
          <a:xfrm>
            <a:off x="244475" y="3488055"/>
            <a:ext cx="6073140" cy="368300"/>
          </a:xfrm>
          <a:prstGeom prst="rect">
            <a:avLst/>
          </a:prstGeom>
        </p:spPr>
        <p:txBody>
          <a:bodyPr wrap="square" rtlCol="0">
            <a:spAutoFit/>
          </a:bodyPr>
          <a:p>
            <a:pPr marL="285750" lvl="0" indent="-285750" algn="l" defTabSz="266700" eaLnBrk="0" fontAlgn="base">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Mathematical Implementation of Sparsity in Embedding</a:t>
            </a:r>
            <a:endParaRPr lang="en-US" altLang="zh-CN" b="1">
              <a:latin typeface="Times New Roman" panose="02020603050405020304" charset="0"/>
              <a:cs typeface="Times New Roman" panose="02020603050405020304" charset="0"/>
              <a:sym typeface="+mn-ea"/>
            </a:endParaRPr>
          </a:p>
        </p:txBody>
      </p:sp>
      <p:sp>
        <p:nvSpPr>
          <p:cNvPr id="10" name="文本框 9"/>
          <p:cNvSpPr txBox="1"/>
          <p:nvPr/>
        </p:nvSpPr>
        <p:spPr>
          <a:xfrm>
            <a:off x="344805" y="3914775"/>
            <a:ext cx="4585970" cy="46037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SparseEmbed(x) = Embed(x) ⊙M</a:t>
            </a:r>
            <a:endParaRPr lang="en-US" altLang="zh-CN" sz="2400">
              <a:latin typeface="Times New Roman" panose="02020603050405020304" charset="0"/>
              <a:cs typeface="Times New Roman" panose="02020603050405020304" charset="0"/>
            </a:endParaRPr>
          </a:p>
        </p:txBody>
      </p:sp>
      <p:sp>
        <p:nvSpPr>
          <p:cNvPr id="11" name="文本框 10"/>
          <p:cNvSpPr txBox="1"/>
          <p:nvPr/>
        </p:nvSpPr>
        <p:spPr>
          <a:xfrm>
            <a:off x="244475" y="4527550"/>
            <a:ext cx="8578215" cy="1062990"/>
          </a:xfrm>
          <a:prstGeom prst="rect">
            <a:avLst/>
          </a:prstGeom>
        </p:spPr>
        <p:txBody>
          <a:bodyPr wrap="square" rtlCol="0">
            <a:spAutoFit/>
          </a:bodyPr>
          <a:p>
            <a:pPr marL="285750" lvl="0" indent="-285750" algn="l" defTabSz="266700" eaLnBrk="0" fontAlgn="base">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Sparse Attention Mechanism</a:t>
            </a:r>
            <a:endParaRPr lang="en-US" altLang="zh-CN" b="1">
              <a:latin typeface="Times New Roman" panose="02020603050405020304" charset="0"/>
              <a:cs typeface="Times New Roman" panose="02020603050405020304" charset="0"/>
              <a:sym typeface="+mn-ea"/>
            </a:endParaRPr>
          </a:p>
          <a:p>
            <a:pPr lvl="0" indent="0" algn="l" defTabSz="266700" eaLnBrk="0" fontAlgn="base">
              <a:lnSpc>
                <a:spcPts val="1100"/>
              </a:lnSpc>
              <a:buClrTx/>
              <a:buSzTx/>
              <a:buFont typeface="Arial" panose="020B0604020202020204" pitchFamily="34" charset="0"/>
              <a:buNone/>
            </a:pPr>
            <a:endParaRPr lang="en-US" altLang="zh-CN">
              <a:latin typeface="Times New Roman" panose="02020603050405020304" charset="0"/>
              <a:cs typeface="Times New Roman" panose="02020603050405020304" charset="0"/>
              <a:sym typeface="+mn-ea"/>
            </a:endParaRPr>
          </a:p>
          <a:p>
            <a:pPr lvl="0" indent="0" algn="l" defTabSz="266700" eaLnBrk="0" fontAlgn="base">
              <a:buClrTx/>
              <a:buSzTx/>
              <a:buFont typeface="Arial" panose="020B0604020202020204" pitchFamily="34" charset="0"/>
              <a:buNone/>
            </a:pPr>
            <a:r>
              <a:rPr lang="en-US" altLang="zh-CN">
                <a:latin typeface="Times New Roman" panose="02020603050405020304" charset="0"/>
                <a:cs typeface="Times New Roman" panose="02020603050405020304" charset="0"/>
                <a:sym typeface="+mn-ea"/>
              </a:rPr>
              <a:t>Reducing the computational complexity from O(n)</a:t>
            </a:r>
            <a:r>
              <a:rPr lang="en-US" altLang="zh-CN" baseline="30000">
                <a:latin typeface="Times New Roman" panose="02020603050405020304" charset="0"/>
                <a:cs typeface="Times New Roman" panose="02020603050405020304" charset="0"/>
                <a:sym typeface="+mn-ea"/>
              </a:rPr>
              <a:t>2</a:t>
            </a:r>
            <a:r>
              <a:rPr lang="en-US" altLang="zh-CN">
                <a:latin typeface="Times New Roman" panose="02020603050405020304" charset="0"/>
                <a:cs typeface="Times New Roman" panose="02020603050405020304" charset="0"/>
                <a:sym typeface="+mn-ea"/>
              </a:rPr>
              <a:t> to O(n) or n*log(n) (Kitaev et al., 2020; Treviso et al., 2021).</a:t>
            </a:r>
            <a:endParaRPr lang="en-US" altLang="zh-CN">
              <a:latin typeface="Times New Roman" panose="02020603050405020304" charset="0"/>
              <a:cs typeface="Times New Roman" panose="02020603050405020304" charset="0"/>
              <a:sym typeface="+mn-ea"/>
            </a:endParaRPr>
          </a:p>
        </p:txBody>
      </p:sp>
      <p:pic>
        <p:nvPicPr>
          <p:cNvPr id="41" name="图片 39"/>
          <p:cNvPicPr>
            <a:picLocks noChangeAspect="1"/>
          </p:cNvPicPr>
          <p:nvPr/>
        </p:nvPicPr>
        <p:blipFill>
          <a:blip r:embed="rId2"/>
          <a:stretch>
            <a:fillRect/>
          </a:stretch>
        </p:blipFill>
        <p:spPr>
          <a:xfrm>
            <a:off x="244475" y="5369560"/>
            <a:ext cx="6464300" cy="971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6070" y="357505"/>
            <a:ext cx="5077460" cy="368300"/>
          </a:xfrm>
          <a:prstGeom prst="rect">
            <a:avLst/>
          </a:prstGeom>
          <a:noFill/>
        </p:spPr>
        <p:txBody>
          <a:bodyPr wrap="square" rtlCol="0">
            <a:spAutoFit/>
          </a:bodyPr>
          <a:p>
            <a:pPr marL="285750" indent="-285750">
              <a:buFont typeface="Arial" panose="020B0604020202020204" pitchFamily="34" charset="0"/>
              <a:buChar char="•"/>
            </a:pPr>
            <a:r>
              <a:rPr lang="en-US" altLang="zh-CN" b="1">
                <a:latin typeface="Times New Roman" panose="02020603050405020304" charset="0"/>
                <a:cs typeface="Times New Roman" panose="02020603050405020304" charset="0"/>
              </a:rPr>
              <a:t>Dynamic Sparsity in Reasoning Steps</a:t>
            </a:r>
            <a:endParaRPr lang="en-US" altLang="zh-CN" b="1">
              <a:latin typeface="Times New Roman" panose="02020603050405020304" charset="0"/>
              <a:cs typeface="Times New Roman" panose="02020603050405020304" charset="0"/>
            </a:endParaRPr>
          </a:p>
        </p:txBody>
      </p:sp>
      <p:pic>
        <p:nvPicPr>
          <p:cNvPr id="39" name="图片 36"/>
          <p:cNvPicPr>
            <a:picLocks noChangeAspect="1"/>
          </p:cNvPicPr>
          <p:nvPr/>
        </p:nvPicPr>
        <p:blipFill>
          <a:blip r:embed="rId1"/>
          <a:stretch>
            <a:fillRect/>
          </a:stretch>
        </p:blipFill>
        <p:spPr>
          <a:xfrm>
            <a:off x="306070" y="725805"/>
            <a:ext cx="3787140" cy="456565"/>
          </a:xfrm>
          <a:prstGeom prst="rect">
            <a:avLst/>
          </a:prstGeom>
          <a:noFill/>
          <a:ln>
            <a:noFill/>
          </a:ln>
        </p:spPr>
      </p:pic>
      <p:pic>
        <p:nvPicPr>
          <p:cNvPr id="23" name="图片 15"/>
          <p:cNvPicPr>
            <a:picLocks noChangeAspect="1"/>
          </p:cNvPicPr>
          <p:nvPr/>
        </p:nvPicPr>
        <p:blipFill>
          <a:blip r:embed="rId2"/>
          <a:stretch>
            <a:fillRect/>
          </a:stretch>
        </p:blipFill>
        <p:spPr>
          <a:xfrm>
            <a:off x="306070" y="1892935"/>
            <a:ext cx="2193290" cy="525145"/>
          </a:xfrm>
          <a:prstGeom prst="rect">
            <a:avLst/>
          </a:prstGeom>
          <a:noFill/>
          <a:ln>
            <a:noFill/>
          </a:ln>
        </p:spPr>
      </p:pic>
      <p:sp>
        <p:nvSpPr>
          <p:cNvPr id="6" name="文本框 5"/>
          <p:cNvSpPr txBox="1"/>
          <p:nvPr/>
        </p:nvSpPr>
        <p:spPr>
          <a:xfrm>
            <a:off x="306070" y="1524635"/>
            <a:ext cx="4064000" cy="368300"/>
          </a:xfrm>
          <a:prstGeom prst="rect">
            <a:avLst/>
          </a:prstGeom>
          <a:noFill/>
        </p:spPr>
        <p:txBody>
          <a:bodyPr wrap="square" rtlCol="0">
            <a:spAutoFit/>
          </a:bodyPr>
          <a:p>
            <a:pPr marL="285750" lvl="0" indent="-285750" algn="l">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Sparse Reasoning State Masking</a:t>
            </a:r>
            <a:endParaRPr lang="en-US" altLang="zh-CN" b="1">
              <a:latin typeface="Times New Roman" panose="02020603050405020304" charset="0"/>
              <a:cs typeface="Times New Roman" panose="02020603050405020304" charset="0"/>
              <a:sym typeface="+mn-ea"/>
            </a:endParaRPr>
          </a:p>
        </p:txBody>
      </p:sp>
      <p:pic>
        <p:nvPicPr>
          <p:cNvPr id="10" name="图片 10"/>
          <p:cNvPicPr>
            <a:picLocks noChangeAspect="1"/>
          </p:cNvPicPr>
          <p:nvPr/>
        </p:nvPicPr>
        <p:blipFill>
          <a:blip r:embed="rId3"/>
          <a:stretch>
            <a:fillRect/>
          </a:stretch>
        </p:blipFill>
        <p:spPr>
          <a:xfrm>
            <a:off x="306070" y="3073400"/>
            <a:ext cx="4570730" cy="1019175"/>
          </a:xfrm>
          <a:prstGeom prst="rect">
            <a:avLst/>
          </a:prstGeom>
          <a:noFill/>
          <a:ln>
            <a:noFill/>
          </a:ln>
        </p:spPr>
      </p:pic>
      <p:sp>
        <p:nvSpPr>
          <p:cNvPr id="8" name="文本框 7"/>
          <p:cNvSpPr txBox="1"/>
          <p:nvPr/>
        </p:nvSpPr>
        <p:spPr>
          <a:xfrm>
            <a:off x="294005" y="2714625"/>
            <a:ext cx="4064000" cy="368300"/>
          </a:xfrm>
          <a:prstGeom prst="rect">
            <a:avLst/>
          </a:prstGeom>
          <a:noFill/>
        </p:spPr>
        <p:txBody>
          <a:bodyPr wrap="square" rtlCol="0">
            <a:spAutoFit/>
          </a:bodyPr>
          <a:p>
            <a:pPr marL="285750" lvl="0" indent="-285750" algn="l">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Sparse Cross-Attention Weights</a:t>
            </a:r>
            <a:endParaRPr lang="en-US" altLang="zh-CN" b="1">
              <a:latin typeface="Times New Roman" panose="02020603050405020304" charset="0"/>
              <a:cs typeface="Times New Roman" panose="02020603050405020304" charset="0"/>
              <a:sym typeface="+mn-ea"/>
            </a:endParaRPr>
          </a:p>
        </p:txBody>
      </p:sp>
      <p:pic>
        <p:nvPicPr>
          <p:cNvPr id="40" name="图片 38"/>
          <p:cNvPicPr>
            <a:picLocks noChangeAspect="1"/>
          </p:cNvPicPr>
          <p:nvPr/>
        </p:nvPicPr>
        <p:blipFill>
          <a:blip r:embed="rId4"/>
          <a:stretch>
            <a:fillRect/>
          </a:stretch>
        </p:blipFill>
        <p:spPr>
          <a:xfrm>
            <a:off x="306070" y="4615815"/>
            <a:ext cx="3726815" cy="876935"/>
          </a:xfrm>
          <a:prstGeom prst="rect">
            <a:avLst/>
          </a:prstGeom>
          <a:noFill/>
          <a:ln>
            <a:noFill/>
          </a:ln>
        </p:spPr>
      </p:pic>
      <p:sp>
        <p:nvSpPr>
          <p:cNvPr id="11" name="文本框 10"/>
          <p:cNvSpPr txBox="1"/>
          <p:nvPr/>
        </p:nvSpPr>
        <p:spPr>
          <a:xfrm>
            <a:off x="352425" y="4247515"/>
            <a:ext cx="4064000" cy="368300"/>
          </a:xfrm>
          <a:prstGeom prst="rect">
            <a:avLst/>
          </a:prstGeom>
          <a:noFill/>
        </p:spPr>
        <p:txBody>
          <a:bodyPr wrap="square" rtlCol="0">
            <a:spAutoFit/>
          </a:bodyPr>
          <a:p>
            <a:pPr marL="285750" lvl="0" indent="-285750" algn="l">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Sparse Self-Attention Weights</a:t>
            </a:r>
            <a:endParaRPr lang="en-US" altLang="zh-CN" b="1">
              <a:latin typeface="Times New Roman" panose="02020603050405020304" charset="0"/>
              <a:cs typeface="Times New Roman" panose="02020603050405020304" charset="0"/>
              <a:sym typeface="+mn-ea"/>
            </a:endParaRPr>
          </a:p>
        </p:txBody>
      </p:sp>
      <p:pic>
        <p:nvPicPr>
          <p:cNvPr id="37" name="图片 34"/>
          <p:cNvPicPr>
            <a:picLocks noChangeAspect="1"/>
          </p:cNvPicPr>
          <p:nvPr/>
        </p:nvPicPr>
        <p:blipFill>
          <a:blip r:embed="rId5"/>
          <a:stretch>
            <a:fillRect/>
          </a:stretch>
        </p:blipFill>
        <p:spPr>
          <a:xfrm>
            <a:off x="294005" y="6156960"/>
            <a:ext cx="4297680" cy="439420"/>
          </a:xfrm>
          <a:prstGeom prst="rect">
            <a:avLst/>
          </a:prstGeom>
          <a:noFill/>
          <a:ln>
            <a:noFill/>
          </a:ln>
        </p:spPr>
      </p:pic>
      <p:sp>
        <p:nvSpPr>
          <p:cNvPr id="12" name="文本框 11"/>
          <p:cNvSpPr txBox="1"/>
          <p:nvPr/>
        </p:nvSpPr>
        <p:spPr>
          <a:xfrm>
            <a:off x="352425" y="5700395"/>
            <a:ext cx="4064000" cy="368300"/>
          </a:xfrm>
          <a:prstGeom prst="rect">
            <a:avLst/>
          </a:prstGeom>
          <a:noFill/>
        </p:spPr>
        <p:txBody>
          <a:bodyPr wrap="square" rtlCol="0">
            <a:spAutoFit/>
          </a:bodyPr>
          <a:p>
            <a:pPr marL="285750" lvl="0" indent="-285750" algn="l">
              <a:buClrTx/>
              <a:buSzTx/>
              <a:buFont typeface="Arial" panose="020B0604020202020204" pitchFamily="34" charset="0"/>
              <a:buChar char="•"/>
            </a:pPr>
            <a:r>
              <a:rPr lang="en-US" altLang="zh-CN" b="1">
                <a:latin typeface="Times New Roman" panose="02020603050405020304" charset="0"/>
                <a:cs typeface="Times New Roman" panose="02020603050405020304" charset="0"/>
                <a:sym typeface="+mn-ea"/>
              </a:rPr>
              <a:t>Final Decoding Output</a:t>
            </a:r>
            <a:endParaRPr lang="en-US" altLang="zh-CN" b="1">
              <a:latin typeface="Times New Roman" panose="02020603050405020304" charset="0"/>
              <a:cs typeface="Times New Roman" panose="02020603050405020304"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12725" y="389255"/>
            <a:ext cx="4064000" cy="460375"/>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rPr>
              <a:t>Experiment</a:t>
            </a:r>
            <a:endParaRPr lang="en-US" altLang="zh-CN" sz="2400" b="1">
              <a:latin typeface="Times New Roman" panose="02020603050405020304" charset="0"/>
              <a:cs typeface="Times New Roman" panose="02020603050405020304" charset="0"/>
            </a:endParaRPr>
          </a:p>
        </p:txBody>
      </p:sp>
      <p:sp>
        <p:nvSpPr>
          <p:cNvPr id="5" name="文本框 4"/>
          <p:cNvSpPr txBox="1"/>
          <p:nvPr/>
        </p:nvSpPr>
        <p:spPr>
          <a:xfrm>
            <a:off x="483870" y="1216025"/>
            <a:ext cx="11224260" cy="479996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Model Setup</a:t>
            </a:r>
            <a:r>
              <a:rPr lang="en-US" altLang="zh-CN">
                <a:latin typeface="Times New Roman" panose="02020603050405020304" charset="0"/>
                <a:cs typeface="Times New Roman" panose="02020603050405020304" charset="0"/>
              </a:rPr>
              <a:t>: Two models, "GiantRabbit" and "o1 Preview," were configured for comparative analysis.</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GiantRabbit: Based on the proposed sparse attention mechanism, incorporating a customized encoder-decoder transformer architecture with sparse embedding and sparse attention layers.</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o1 Preview: An OpenAI model known for its efficiency and accuracy in CoT reasoning but without sparse attention optimizations.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Dataset Selection</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The experiment utilized nine linear algebra questions from the MATH 113 Linear Algebra (Exam 1) via MIT OpenCourseWare.</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Evaluation Metrics</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Reasoning Time: Measured the total time taken by each model to solve a question.</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Correctness Score: Evaluated the accuracy of the answers provided by the models.</a:t>
            </a:r>
            <a:endParaRPr lang="en-US" altLang="zh-CN">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US" altLang="zh-CN">
                <a:latin typeface="Times New Roman" panose="02020603050405020304" charset="0"/>
                <a:cs typeface="Times New Roman" panose="02020603050405020304" charset="0"/>
              </a:rPr>
              <a:t>CoT Length: Assessed the number of reasoning steps required by each model.</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62255" y="278130"/>
            <a:ext cx="1164590" cy="460375"/>
          </a:xfrm>
          <a:prstGeom prst="rect">
            <a:avLst/>
          </a:prstGeom>
        </p:spPr>
        <p:txBody>
          <a:bodyPr wrap="square">
            <a:spAutoFit/>
          </a:bodyPr>
          <a:p>
            <a:pPr marL="0" indent="0" defTabSz="266700" eaLnBrk="0" fontAlgn="base">
              <a:spcBef>
                <a:spcPct val="0"/>
              </a:spcBef>
              <a:spcAft>
                <a:spcPct val="0"/>
              </a:spcAft>
            </a:pPr>
            <a:r>
              <a:rPr lang="en-US" altLang="zh-CN" sz="2400" b="1">
                <a:solidFill>
                  <a:srgbClr val="000000"/>
                </a:solidFill>
                <a:latin typeface="Times New Roman" panose="02020603050405020304"/>
                <a:ea typeface="Times New Roman" panose="02020603050405020304"/>
              </a:rPr>
              <a:t>Result</a:t>
            </a:r>
            <a:endParaRPr lang="en-US" altLang="zh-CN" sz="2400" b="1">
              <a:solidFill>
                <a:srgbClr val="000000"/>
              </a:solidFill>
              <a:latin typeface="Times New Roman" panose="02020603050405020304"/>
              <a:ea typeface="Times New Roman" panose="02020603050405020304"/>
            </a:endParaRPr>
          </a:p>
        </p:txBody>
      </p:sp>
      <p:sp>
        <p:nvSpPr>
          <p:cNvPr id="5" name="文本框 4"/>
          <p:cNvSpPr txBox="1"/>
          <p:nvPr/>
        </p:nvSpPr>
        <p:spPr>
          <a:xfrm>
            <a:off x="261620" y="842645"/>
            <a:ext cx="10701020" cy="368300"/>
          </a:xfrm>
          <a:prstGeom prst="rect">
            <a:avLst/>
          </a:prstGeom>
        </p:spPr>
        <p:txBody>
          <a:bodyPr wrap="square">
            <a:spAutoFit/>
          </a:bodyPr>
          <a:p>
            <a:pPr marL="0" indent="0" defTabSz="266700" eaLnBrk="0" fontAlgn="base">
              <a:spcBef>
                <a:spcPct val="0"/>
              </a:spcBef>
              <a:spcAft>
                <a:spcPct val="0"/>
              </a:spcAft>
            </a:pPr>
            <a:r>
              <a:rPr lang="en-US" altLang="zh-CN">
                <a:solidFill>
                  <a:srgbClr val="000000"/>
                </a:solidFill>
                <a:latin typeface="Times New Roman" panose="02020603050405020304"/>
                <a:ea typeface="Times New Roman" panose="02020603050405020304"/>
              </a:rPr>
              <a:t>According to the results in Figure </a:t>
            </a:r>
            <a:r>
              <a:rPr lang="en-US" altLang="zh-CN">
                <a:solidFill>
                  <a:srgbClr val="000000"/>
                </a:solidFill>
                <a:latin typeface="Times New Roman" panose="02020603050405020304" charset="0"/>
                <a:ea typeface="Arial" panose="020B0604020202020204"/>
                <a:cs typeface="Times New Roman" panose="02020603050405020304" charset="0"/>
              </a:rPr>
              <a:t>3</a:t>
            </a:r>
            <a:r>
              <a:rPr lang="en-US" altLang="zh-CN">
                <a:solidFill>
                  <a:srgbClr val="000000"/>
                </a:solidFill>
                <a:latin typeface="Times New Roman" panose="02020603050405020304"/>
                <a:ea typeface="Times New Roman" panose="02020603050405020304"/>
              </a:rPr>
              <a:t>, o1 Preview and GiantRabbit show significant differences on nine questions.</a:t>
            </a:r>
            <a:endParaRPr lang="en-US" altLang="zh-CN">
              <a:solidFill>
                <a:srgbClr val="000000"/>
              </a:solidFill>
              <a:latin typeface="Times New Roman" panose="02020603050405020304"/>
              <a:ea typeface="Times New Roman" panose="02020603050405020304"/>
            </a:endParaRPr>
          </a:p>
        </p:txBody>
      </p:sp>
      <p:pic>
        <p:nvPicPr>
          <p:cNvPr id="6" name="图片 5" descr="Second(s)"/>
          <p:cNvPicPr>
            <a:picLocks noChangeAspect="1"/>
          </p:cNvPicPr>
          <p:nvPr/>
        </p:nvPicPr>
        <p:blipFill>
          <a:blip r:embed="rId1"/>
          <a:srcRect l="8622" t="8190" r="11009" b="4829"/>
          <a:stretch>
            <a:fillRect/>
          </a:stretch>
        </p:blipFill>
        <p:spPr>
          <a:xfrm>
            <a:off x="261620" y="1283970"/>
            <a:ext cx="2887345" cy="2393950"/>
          </a:xfrm>
          <a:prstGeom prst="rect">
            <a:avLst/>
          </a:prstGeom>
        </p:spPr>
      </p:pic>
      <p:pic>
        <p:nvPicPr>
          <p:cNvPr id="7" name="图片 7" descr="Score(%)"/>
          <p:cNvPicPr>
            <a:picLocks noChangeAspect="1"/>
          </p:cNvPicPr>
          <p:nvPr/>
        </p:nvPicPr>
        <p:blipFill>
          <a:blip r:embed="rId2"/>
          <a:srcRect l="7624" t="8338" r="10839" b="4323"/>
          <a:stretch>
            <a:fillRect/>
          </a:stretch>
        </p:blipFill>
        <p:spPr>
          <a:xfrm>
            <a:off x="3148965" y="1283970"/>
            <a:ext cx="2908300" cy="2402840"/>
          </a:xfrm>
          <a:prstGeom prst="rect">
            <a:avLst/>
          </a:prstGeom>
        </p:spPr>
      </p:pic>
      <p:pic>
        <p:nvPicPr>
          <p:cNvPr id="8" name="图片 8" descr="Step(s)"/>
          <p:cNvPicPr>
            <a:picLocks noChangeAspect="1"/>
          </p:cNvPicPr>
          <p:nvPr/>
        </p:nvPicPr>
        <p:blipFill>
          <a:blip r:embed="rId3"/>
          <a:srcRect l="11056" t="8144" r="12829" b="4239"/>
          <a:stretch>
            <a:fillRect/>
          </a:stretch>
        </p:blipFill>
        <p:spPr>
          <a:xfrm>
            <a:off x="6057265" y="1315085"/>
            <a:ext cx="2679065" cy="2365375"/>
          </a:xfrm>
          <a:prstGeom prst="rect">
            <a:avLst/>
          </a:prstGeom>
        </p:spPr>
      </p:pic>
      <p:sp>
        <p:nvSpPr>
          <p:cNvPr id="10" name="文本框 9"/>
          <p:cNvSpPr txBox="1"/>
          <p:nvPr/>
        </p:nvSpPr>
        <p:spPr>
          <a:xfrm>
            <a:off x="261620" y="3784600"/>
            <a:ext cx="11929745" cy="645160"/>
          </a:xfrm>
          <a:prstGeom prst="rect">
            <a:avLst/>
          </a:prstGeom>
        </p:spPr>
        <p:txBody>
          <a:bodyPr wrap="square" rtlCol="0">
            <a:spAutoFit/>
          </a:bodyPr>
          <a:p>
            <a:pPr lvl="0" algn="l" defTabSz="266700" eaLnBrk="0" fontAlgn="base">
              <a:buClrTx/>
              <a:buSzTx/>
              <a:buFontTx/>
            </a:pPr>
            <a:r>
              <a:rPr lang="en-US" altLang="zh-CN">
                <a:solidFill>
                  <a:srgbClr val="000000"/>
                </a:solidFill>
                <a:latin typeface="Times New Roman" panose="02020603050405020304"/>
                <a:ea typeface="Times New Roman" panose="02020603050405020304"/>
                <a:sym typeface="+mn-ea"/>
              </a:rPr>
              <a:t>Figure 4 further shows the fluctuations and performance differences between o1 Preview and GiantRabbit during the problem solving process</a:t>
            </a:r>
            <a:endParaRPr lang="en-US" altLang="zh-CN">
              <a:solidFill>
                <a:srgbClr val="000000"/>
              </a:solidFill>
              <a:latin typeface="Times New Roman" panose="02020603050405020304"/>
              <a:ea typeface="Times New Roman" panose="02020603050405020304"/>
              <a:sym typeface="+mn-ea"/>
            </a:endParaRPr>
          </a:p>
        </p:txBody>
      </p:sp>
      <p:pic>
        <p:nvPicPr>
          <p:cNvPr id="11" name="图片 11" descr="折线图1"/>
          <p:cNvPicPr>
            <a:picLocks noChangeAspect="1"/>
          </p:cNvPicPr>
          <p:nvPr/>
        </p:nvPicPr>
        <p:blipFill>
          <a:blip r:embed="rId4"/>
          <a:srcRect l="10268" t="8977" r="11809" b="5601"/>
          <a:stretch>
            <a:fillRect/>
          </a:stretch>
        </p:blipFill>
        <p:spPr>
          <a:xfrm>
            <a:off x="262255" y="4361815"/>
            <a:ext cx="2886710" cy="2485390"/>
          </a:xfrm>
          <a:prstGeom prst="rect">
            <a:avLst/>
          </a:prstGeom>
        </p:spPr>
      </p:pic>
      <p:pic>
        <p:nvPicPr>
          <p:cNvPr id="12" name="图片 12" descr="折线图2"/>
          <p:cNvPicPr>
            <a:picLocks noChangeAspect="1"/>
          </p:cNvPicPr>
          <p:nvPr/>
        </p:nvPicPr>
        <p:blipFill>
          <a:blip r:embed="rId5"/>
          <a:srcRect l="9005" t="8977" r="11809" b="5677"/>
          <a:stretch>
            <a:fillRect/>
          </a:stretch>
        </p:blipFill>
        <p:spPr>
          <a:xfrm>
            <a:off x="3148965" y="4361815"/>
            <a:ext cx="2908300" cy="2442845"/>
          </a:xfrm>
          <a:prstGeom prst="rect">
            <a:avLst/>
          </a:prstGeom>
        </p:spPr>
      </p:pic>
      <p:pic>
        <p:nvPicPr>
          <p:cNvPr id="13" name="图片 13" descr="折线图3"/>
          <p:cNvPicPr>
            <a:picLocks noChangeAspect="1"/>
          </p:cNvPicPr>
          <p:nvPr/>
        </p:nvPicPr>
        <p:blipFill>
          <a:blip r:embed="rId6"/>
          <a:srcRect l="11369" t="8977" r="13003" b="6085"/>
          <a:stretch>
            <a:fillRect/>
          </a:stretch>
        </p:blipFill>
        <p:spPr>
          <a:xfrm>
            <a:off x="6057265" y="4361815"/>
            <a:ext cx="2748915" cy="2418080"/>
          </a:xfrm>
          <a:prstGeom prst="rect">
            <a:avLst/>
          </a:prstGeom>
        </p:spPr>
      </p:pic>
    </p:spTree>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5586</Words>
  <Application>WPS 演示</Application>
  <PresentationFormat>宽屏</PresentationFormat>
  <Paragraphs>111</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宋体</vt:lpstr>
      <vt:lpstr>Wingdings</vt:lpstr>
      <vt:lpstr>Times New Roman</vt:lpstr>
      <vt:lpstr>Times New Roman</vt:lpstr>
      <vt:lpstr>Arial</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This</dc:creator>
  <cp:lastModifiedBy>8191183758</cp:lastModifiedBy>
  <cp:revision>10</cp:revision>
  <dcterms:created xsi:type="dcterms:W3CDTF">2023-08-09T12:44:00Z</dcterms:created>
  <dcterms:modified xsi:type="dcterms:W3CDTF">2024-12-02T22:04:48Z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2052-12.1.0.18912</vt:lpwstr>
  </property>
</Properties>
</file>